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1" autoAdjust="0"/>
    <p:restoredTop sz="94660"/>
  </p:normalViewPr>
  <p:slideViewPr>
    <p:cSldViewPr snapToGrid="0">
      <p:cViewPr varScale="1">
        <p:scale>
          <a:sx n="48" d="100"/>
          <a:sy n="48" d="100"/>
        </p:scale>
        <p:origin x="60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 smtClean="0"/>
              <a:t>Klik op het pictogram in het midden om een achtergrondafbeelding toe te voegen (19,05 x 27 cm). </a:t>
            </a:r>
            <a:br>
              <a:rPr lang="nl-NL" dirty="0" smtClean="0"/>
            </a:br>
            <a:r>
              <a:rPr lang="nl-NL" dirty="0" smtClean="0"/>
              <a:t>Verplaats deze vervolgens naar de achtergrond om de tekst te typen.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 smtClean="0"/>
              <a:t>Klik op het pictogram in het midden om een achtergrondafbeelding toe te voegen (19,05 x 27 cm). 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 smtClean="0"/>
              <a:t>Klik op het pictogram in het midden om een afbeelding toe te voegen (19,05 x 10 cm).</a:t>
            </a:r>
            <a:r>
              <a:rPr lang="nl-NL" sz="1600" dirty="0" smtClean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 smtClean="0"/>
              <a:t>Klik op het pictogram in het midden om een afbeelding toe te voegen (19,05 x 10 cm).</a:t>
            </a:r>
            <a:r>
              <a:rPr lang="nl-NL" sz="1600" dirty="0" smtClean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o.nl/onderwerpen/internationaal-ondernemen/kennis-en-informatie/eu-wetgeving/ce-markering/overzicht-ce-richtlijnen" TargetMode="External"/><Relationship Id="rId2" Type="http://schemas.openxmlformats.org/officeDocument/2006/relationships/hyperlink" Target="https://www.rvo.nl/onderwerpen/tools/wet-en-regelgeving/eu-wetgeving/ce-markering/stappenplan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k.nl/1/home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ondernemersplein.nl/artikel/producteisen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2772" y="1483807"/>
            <a:ext cx="63429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moet je doen om een nieuw product of dienst op de markt te brengen:</a:t>
            </a:r>
          </a:p>
          <a:p>
            <a:pPr defTabSz="457200"/>
            <a:endParaRPr lang="nl-NL" sz="20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endParaRPr lang="nl-NL" sz="2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Volg de aanwijzingen op het </a:t>
            </a:r>
            <a:r>
              <a:rPr lang="nl-N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stappenplan CE-markering</a:t>
            </a:r>
            <a:r>
              <a:rPr 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raadpleeg alle</a:t>
            </a:r>
            <a:r>
              <a:rPr lang="nl-N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EU-richtlijnen en –verordeningen</a:t>
            </a:r>
            <a:r>
              <a:rPr 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van toepassing zijn op </a:t>
            </a:r>
            <a:r>
              <a:rPr lang="nl-NL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product(en</a:t>
            </a:r>
            <a:r>
              <a:rPr lang="nl-NL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nl-NL" sz="28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659" y="3316897"/>
            <a:ext cx="2584928" cy="292023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659" y="428255"/>
            <a:ext cx="2981202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8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04802" y="430780"/>
            <a:ext cx="856593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Welke wetten heb je nog meer mee te maken als je een product of iets anders op de markt wilt brengen</a:t>
            </a:r>
          </a:p>
          <a:p>
            <a:pPr defTabSz="457200"/>
            <a:endParaRPr lang="nl-NL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Europese norm → EN-eisen</a:t>
            </a: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Nederlandse wetgeving </a:t>
            </a:r>
          </a:p>
          <a:p>
            <a:pPr marL="1257300" lvl="2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Warenwet</a:t>
            </a:r>
          </a:p>
          <a:p>
            <a:pPr marL="1257300" lvl="2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Warenbesluit algemene productveiligheid</a:t>
            </a:r>
          </a:p>
          <a:p>
            <a:pPr marL="342900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25822" y="4554985"/>
            <a:ext cx="8523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eetbare producten moet altijd de herkomst worden vermeld</a:t>
            </a:r>
          </a:p>
          <a:p>
            <a:pPr defTabSz="457200"/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→ moet taalbepalende beschrijving op/bij product zitten</a:t>
            </a:r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87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10055" y="672662"/>
            <a:ext cx="85238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EU-</a:t>
            </a:r>
            <a:r>
              <a:rPr lang="nl-NL" sz="2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ecolabel</a:t>
            </a:r>
            <a:endParaRPr lang="nl-NL" sz="2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Europees milieukeurmerk voor non-foodproducten</a:t>
            </a:r>
          </a:p>
          <a:p>
            <a:pPr marL="800100" lvl="1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Doel= duurzame productie en consumptie te stimuleren</a:t>
            </a:r>
          </a:p>
          <a:p>
            <a:pPr marL="800100" lvl="1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Vraag: wat is voor jullie duurzaam?? Geef enkele voorbeelden</a:t>
            </a:r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183" y="3689024"/>
            <a:ext cx="2427514" cy="284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23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117" y="2859282"/>
            <a:ext cx="2274005" cy="320677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02797" y="1387742"/>
            <a:ext cx="85213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Wanneer mag je gebruik maken van het ecolabel?</a:t>
            </a:r>
          </a:p>
          <a:p>
            <a:pPr defTabSz="457200"/>
            <a:endParaRPr lang="nl-NL" sz="2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Indien je voldoet aan de criteria van verordening </a:t>
            </a:r>
          </a:p>
          <a:p>
            <a:pPr marL="800100" lvl="1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Bekijk de site van SMK (stichting milieu kenmerk)  en noem twee zaken die je positief opvallen</a:t>
            </a:r>
          </a:p>
          <a:p>
            <a:pPr marL="800100" lvl="1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</a:t>
            </a: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www.smk.nl/1/home.html</a:t>
            </a:r>
            <a:endParaRPr lang="nl-NL" sz="2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85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66952" y="830317"/>
            <a:ext cx="77776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4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Smk</a:t>
            </a:r>
            <a:r>
              <a:rPr lang="nl-NL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-ecolabel is er voor o.a.:</a:t>
            </a:r>
          </a:p>
          <a:p>
            <a:pPr defTabSz="457200"/>
            <a:endParaRPr lang="nl-NL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Groeimedia</a:t>
            </a: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Bodemverbeteraars</a:t>
            </a: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Hot-inkoop voor Nederland</a:t>
            </a: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Cosmetica + hygiëne</a:t>
            </a: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Kleding (ook PBM)</a:t>
            </a: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8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83322" y="637678"/>
            <a:ext cx="8820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belangrijkste eisen voor een nieuw product of dienst op een rij</a:t>
            </a:r>
          </a:p>
          <a:p>
            <a:pPr defTabSz="457200"/>
            <a:endParaRPr lang="nl-NL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r>
              <a:rPr 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https://www.ondernemersplein.nl/artikel/producteisen</a:t>
            </a:r>
            <a:r>
              <a:rPr lang="nl-NL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/</a:t>
            </a:r>
            <a:endParaRPr lang="nl-NL" sz="2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endParaRPr lang="nl-NL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83322" y="3035448"/>
            <a:ext cx="51217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400" dirty="0" smtClean="0">
                <a:solidFill>
                  <a:prstClr val="black"/>
                </a:solidFill>
                <a:latin typeface="Calibri"/>
              </a:rPr>
              <a:t>Wat heb ik:</a:t>
            </a: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prstClr val="black"/>
                </a:solidFill>
                <a:latin typeface="Calibri"/>
              </a:rPr>
              <a:t>Vraag uit de markt/klant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nl-NL" sz="2400" dirty="0" smtClean="0">
                <a:solidFill>
                  <a:prstClr val="black"/>
                </a:solidFill>
                <a:latin typeface="Calibri"/>
              </a:rPr>
              <a:t>Wat wil ik</a:t>
            </a: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prstClr val="black"/>
                </a:solidFill>
                <a:latin typeface="Calibri"/>
              </a:rPr>
              <a:t>Nieuw product/dienst/machine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nl-NL" sz="2400" dirty="0" smtClean="0">
                <a:solidFill>
                  <a:prstClr val="black"/>
                </a:solidFill>
                <a:latin typeface="Calibri"/>
              </a:rPr>
              <a:t>Wat moet ik</a:t>
            </a: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prstClr val="black"/>
                </a:solidFill>
                <a:latin typeface="Calibri"/>
              </a:rPr>
              <a:t>Mij houden aan wet en regelgeving</a:t>
            </a:r>
            <a:endParaRPr lang="nl-NL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787" y="2883927"/>
            <a:ext cx="3871296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01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79594" y="795040"/>
            <a:ext cx="781969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800" dirty="0" smtClean="0">
                <a:solidFill>
                  <a:prstClr val="black"/>
                </a:solidFill>
                <a:latin typeface="Calibri"/>
              </a:rPr>
              <a:t>Aan de slag</a:t>
            </a:r>
            <a:r>
              <a:rPr lang="nl-NL" sz="24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defTabSz="457200"/>
            <a:endParaRPr lang="nl-NL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prstClr val="black"/>
                </a:solidFill>
                <a:latin typeface="Calibri"/>
              </a:rPr>
              <a:t>Lees de opdracht HANDELSPARTNERS eerst goed door</a:t>
            </a:r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4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prstClr val="black"/>
                </a:solidFill>
                <a:latin typeface="Calibri"/>
              </a:rPr>
              <a:t>Bouw het verslag op uit de beantwoorde vragen</a:t>
            </a: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4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prstClr val="black"/>
                </a:solidFill>
                <a:latin typeface="Calibri"/>
              </a:rPr>
              <a:t>GEEF EEN EIGEN KLEUR (AFDELING) AAN DE OPDRACHT</a:t>
            </a: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4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prstClr val="black"/>
                </a:solidFill>
                <a:latin typeface="Calibri"/>
              </a:rPr>
              <a:t>Succes!!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84" y="4017454"/>
            <a:ext cx="3718882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15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291" y="2030789"/>
            <a:ext cx="6352583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0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344" y="886955"/>
            <a:ext cx="6718374" cy="333480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451620" y="4996654"/>
            <a:ext cx="4135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3200" dirty="0" smtClean="0">
                <a:solidFill>
                  <a:prstClr val="black"/>
                </a:solidFill>
                <a:latin typeface="Calibri"/>
              </a:rPr>
              <a:t>HANDELSPARTNERS </a:t>
            </a:r>
            <a:endParaRPr lang="nl-NL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14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66952" y="771422"/>
            <a:ext cx="7641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400" dirty="0" smtClean="0">
                <a:solidFill>
                  <a:prstClr val="black"/>
                </a:solidFill>
                <a:latin typeface="Calibri"/>
              </a:rPr>
              <a:t>WERKPROCESSEN</a:t>
            </a:r>
          </a:p>
          <a:p>
            <a:pPr defTabSz="457200"/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nl-NL" sz="2400" dirty="0" smtClean="0">
                <a:solidFill>
                  <a:prstClr val="black"/>
                </a:solidFill>
                <a:latin typeface="Calibri"/>
              </a:rPr>
              <a:t>D1 K1 W2</a:t>
            </a:r>
          </a:p>
          <a:p>
            <a:pPr defTabSz="457200"/>
            <a:r>
              <a:rPr lang="nl-NL" sz="2400" dirty="0" smtClean="0">
                <a:solidFill>
                  <a:prstClr val="black"/>
                </a:solidFill>
                <a:latin typeface="Calibri"/>
              </a:rPr>
              <a:t>Drijft internationale handel</a:t>
            </a:r>
          </a:p>
          <a:p>
            <a:pPr defTabSz="457200"/>
            <a:endParaRPr lang="nl-NL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271" y="2789060"/>
            <a:ext cx="4347294" cy="30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6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172" y="451945"/>
            <a:ext cx="77776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je een nieuw product of dienst op de markt wilt brengen moet dit gekeurd zijn en voldoen aan diversen eisen</a:t>
            </a:r>
          </a:p>
          <a:p>
            <a:pPr defTabSz="457200"/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Waarom??</a:t>
            </a: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 moet veilig zijn</a:t>
            </a: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Risico's moeten aangegeven zijn</a:t>
            </a: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Letsel wordt hiermee voorkomen</a:t>
            </a: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Letsel wordt zo klein mogelijk gehouden</a:t>
            </a: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product moet voor de gebruiker (klant) veilig zijn</a:t>
            </a:r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759" y="1510778"/>
            <a:ext cx="2554445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9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13051" y="386298"/>
            <a:ext cx="77776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Naast de veiligheid moeten de risico's worden aangegeven</a:t>
            </a:r>
          </a:p>
          <a:p>
            <a:pPr defTabSz="457200"/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Waarom is dit?</a:t>
            </a: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……………………..</a:t>
            </a: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………………………</a:t>
            </a: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Risico’s moeten worden aangegeven om de veiligheid van de gebruiker te waarborgen en het risico’s op onveilig gebruik (met letsel als gevolg) te voorkomen-zo klein mogelijk te houden</a:t>
            </a:r>
            <a:endParaRPr lang="nl-NL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31" y="4485516"/>
            <a:ext cx="518814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1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73213" y="412228"/>
            <a:ext cx="74203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het product niet veilig is wordt het uit de markt verwijderd door de overheid of door commerciële redenen door de leverancier zelf</a:t>
            </a:r>
          </a:p>
          <a:p>
            <a:pPr defTabSz="457200"/>
            <a:endParaRPr lang="nl-NL" sz="2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endParaRPr lang="nl-NL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Voorbeeld Samsung smartphone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nl-NL" sz="2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r>
              <a:rPr lang="nl-NL" sz="2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Samsung bevestigt terugroepactie Galaxy </a:t>
            </a:r>
            <a:r>
              <a:rPr lang="nl-NL" sz="2000" b="1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</a:t>
            </a:r>
            <a:r>
              <a:rPr lang="nl-NL" sz="2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 vanwege ontplofte accu's</a:t>
            </a:r>
          </a:p>
          <a:p>
            <a:pPr defTabSz="457200"/>
            <a:r>
              <a:rPr lang="nl-NL" sz="2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Samsung </a:t>
            </a:r>
            <a:r>
              <a:rPr lang="nl-NL" sz="2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heeft de verkoop van de Galaxy </a:t>
            </a:r>
            <a:r>
              <a:rPr lang="nl-NL" sz="200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</a:t>
            </a:r>
            <a:r>
              <a:rPr lang="nl-NL" sz="2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 tijdelijk stopgezet en roept verkochte toestellen terug. De actie is begonnen vanwege incidenten waarbij de accu van het toestel ontplofte. Volgens Samsung zijn er 35 incidenten geweest</a:t>
            </a:r>
            <a:r>
              <a:rPr 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542" y="412228"/>
            <a:ext cx="3542083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3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74828" y="229883"/>
            <a:ext cx="777765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Veel industriële productgroepen mogen uitsluitend worden verhandeld in de Europese Economische Ruimte (EER) als ze CE-markering hebben. Dit geeft aan dat het product voldoet aan wettelijke eisen op het gebied van veiligheid, gezondheid en milieu.</a:t>
            </a:r>
            <a:endParaRPr lang="nl-NL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endParaRPr lang="nl-NL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endParaRPr lang="nl-NL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r>
              <a:rPr lang="nl-NL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CE-merkteken</a:t>
            </a:r>
          </a:p>
          <a:p>
            <a:pPr defTabSz="457200"/>
            <a:r>
              <a:rPr lang="nl-NL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nl-NL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staat hierbij voor </a:t>
            </a:r>
            <a:r>
              <a:rPr lang="nl-NL" sz="16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Conformité</a:t>
            </a:r>
            <a:r>
              <a:rPr lang="nl-NL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6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Européenne</a:t>
            </a:r>
            <a:r>
              <a:rPr lang="nl-NL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</a:t>
            </a:r>
            <a:r>
              <a:rPr lang="nl-NL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zoveel </a:t>
            </a:r>
            <a:r>
              <a:rPr lang="nl-NL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betekent</a:t>
            </a:r>
            <a:r>
              <a:rPr lang="nl-NL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als in overeenstemming met de Europese </a:t>
            </a:r>
            <a:r>
              <a:rPr lang="nl-NL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regelgeving</a:t>
            </a:r>
          </a:p>
          <a:p>
            <a:pPr defTabSz="457200"/>
            <a:endParaRPr lang="nl-NL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lnSpc>
                <a:spcPct val="150000"/>
              </a:lnSpc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CE-markering - herkenbaar aan </a:t>
            </a:r>
            <a:r>
              <a:rPr lang="nl-NL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bekende 'CE' merkteken</a:t>
            </a:r>
            <a:r>
              <a:rPr lang="nl-N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moet worden aangebracht op het product of een daarop aanwezig gegevensplaatje. Is dit technisch niet uitvoerbaar, dan mag men de CE-markering aanbrengen op de productverpakking of op een begeleidend document.</a:t>
            </a:r>
          </a:p>
          <a:p>
            <a:pPr defTabSz="457200"/>
            <a:endParaRPr lang="nl-NL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627" y="3898055"/>
            <a:ext cx="3803374" cy="21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58422" y="210207"/>
            <a:ext cx="7777655" cy="633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CE-markering heeft 2 doelen</a:t>
            </a: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defTabSz="457200"/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bevordering van de vrije goederenhandel binnen de EER;</a:t>
            </a:r>
          </a:p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harmonisatie van de wetgeving van de EER-landen voor productveiligheid en -gezondheid</a:t>
            </a: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nl-NL" sz="10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>
              <a:lnSpc>
                <a:spcPct val="150000"/>
              </a:lnSpc>
            </a:pPr>
            <a:r>
              <a:rPr lang="nl-NL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Producten met CE-markering mogen vrij worden verhandeld in de hele EER (alle EU-lidstaten en IJsland, Liechtenstein en Noorwegen). </a:t>
            </a:r>
            <a:endParaRPr lang="nl-NL" sz="2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>
              <a:lnSpc>
                <a:spcPct val="150000"/>
              </a:lnSpc>
            </a:pPr>
            <a:endParaRPr lang="nl-NL" sz="2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>
              <a:lnSpc>
                <a:spcPct val="150000"/>
              </a:lnSpc>
            </a:pPr>
            <a:endParaRPr lang="nl-NL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>
              <a:lnSpc>
                <a:spcPct val="150000"/>
              </a:lnSpc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Nationale </a:t>
            </a:r>
            <a:r>
              <a:rPr lang="nl-NL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overheden mogen geen aanvullende eisen stellen. Voldoen producten niet aan de Europese eisen? Dan is CE-markering niet toegestaan en mogen de producten niet worden verhandeld in de EER</a:t>
            </a: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922" y="468777"/>
            <a:ext cx="2615665" cy="26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5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172" y="809296"/>
            <a:ext cx="7777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Risico’s bij gebruik moeten beschreven zijn → in de USA extreem vanwege aanklacht → geld</a:t>
            </a:r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752850" y="3191291"/>
            <a:ext cx="44232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nl-NL" sz="2000" i="1" dirty="0">
                <a:solidFill>
                  <a:prstClr val="black"/>
                </a:solidFill>
                <a:latin typeface="Calibri"/>
              </a:rPr>
              <a:t>Stella </a:t>
            </a:r>
            <a:r>
              <a:rPr lang="nl-NL" sz="2000" i="1" dirty="0" err="1">
                <a:solidFill>
                  <a:prstClr val="black"/>
                </a:solidFill>
                <a:latin typeface="Calibri"/>
              </a:rPr>
              <a:t>Liebeck</a:t>
            </a:r>
            <a:r>
              <a:rPr lang="nl-NL" sz="2000" i="1" dirty="0">
                <a:solidFill>
                  <a:prstClr val="black"/>
                </a:solidFill>
                <a:latin typeface="Calibri"/>
              </a:rPr>
              <a:t> klaagde McDonald’s aan toen ze in 1992 koffie van de keten knoeide en ernstige brandwonden opliep. Ze won de zaak en kreeg in eerste instantie 2,9 miljoen dollar.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99" y="2397317"/>
            <a:ext cx="2292295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263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mbo zone</Template>
  <TotalTime>21</TotalTime>
  <Words>649</Words>
  <Application>Microsoft Office PowerPoint</Application>
  <PresentationFormat>Breedbeeld</PresentationFormat>
  <Paragraphs>111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van den Berg</dc:creator>
  <cp:lastModifiedBy>Peter van den Berg</cp:lastModifiedBy>
  <cp:revision>5</cp:revision>
  <dcterms:created xsi:type="dcterms:W3CDTF">2018-10-09T08:19:31Z</dcterms:created>
  <dcterms:modified xsi:type="dcterms:W3CDTF">2018-10-09T08:41:05Z</dcterms:modified>
</cp:coreProperties>
</file>